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0" r:id="rId3"/>
    <p:sldId id="321" r:id="rId4"/>
    <p:sldId id="322" r:id="rId5"/>
    <p:sldId id="323" r:id="rId6"/>
    <p:sldId id="324" r:id="rId7"/>
    <p:sldId id="325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8FCD9B-A2D8-1CE6-2521-A94C30348641}" v="6" dt="2025-09-26T15:18:16.5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rko Martini" userId="S::mirko.martini3@unibo.it::cdbaad5f-0ab6-420b-a02a-a1dfc07cff66" providerId="AD" clId="Web-{EC8FCD9B-A2D8-1CE6-2521-A94C30348641}"/>
    <pc:docChg chg="addSld">
      <pc:chgData name="Mirko Martini" userId="S::mirko.martini3@unibo.it::cdbaad5f-0ab6-420b-a02a-a1dfc07cff66" providerId="AD" clId="Web-{EC8FCD9B-A2D8-1CE6-2521-A94C30348641}" dt="2025-09-26T15:18:16.522" v="5"/>
      <pc:docMkLst>
        <pc:docMk/>
      </pc:docMkLst>
      <pc:sldChg chg="add">
        <pc:chgData name="Mirko Martini" userId="S::mirko.martini3@unibo.it::cdbaad5f-0ab6-420b-a02a-a1dfc07cff66" providerId="AD" clId="Web-{EC8FCD9B-A2D8-1CE6-2521-A94C30348641}" dt="2025-09-26T15:18:16.038" v="0"/>
        <pc:sldMkLst>
          <pc:docMk/>
          <pc:sldMk cId="0" sldId="320"/>
        </pc:sldMkLst>
      </pc:sldChg>
      <pc:sldChg chg="add">
        <pc:chgData name="Mirko Martini" userId="S::mirko.martini3@unibo.it::cdbaad5f-0ab6-420b-a02a-a1dfc07cff66" providerId="AD" clId="Web-{EC8FCD9B-A2D8-1CE6-2521-A94C30348641}" dt="2025-09-26T15:18:16.116" v="1"/>
        <pc:sldMkLst>
          <pc:docMk/>
          <pc:sldMk cId="0" sldId="321"/>
        </pc:sldMkLst>
      </pc:sldChg>
      <pc:sldChg chg="add">
        <pc:chgData name="Mirko Martini" userId="S::mirko.martini3@unibo.it::cdbaad5f-0ab6-420b-a02a-a1dfc07cff66" providerId="AD" clId="Web-{EC8FCD9B-A2D8-1CE6-2521-A94C30348641}" dt="2025-09-26T15:18:16.335" v="2"/>
        <pc:sldMkLst>
          <pc:docMk/>
          <pc:sldMk cId="0" sldId="322"/>
        </pc:sldMkLst>
      </pc:sldChg>
      <pc:sldChg chg="add">
        <pc:chgData name="Mirko Martini" userId="S::mirko.martini3@unibo.it::cdbaad5f-0ab6-420b-a02a-a1dfc07cff66" providerId="AD" clId="Web-{EC8FCD9B-A2D8-1CE6-2521-A94C30348641}" dt="2025-09-26T15:18:16.413" v="3"/>
        <pc:sldMkLst>
          <pc:docMk/>
          <pc:sldMk cId="0" sldId="323"/>
        </pc:sldMkLst>
      </pc:sldChg>
      <pc:sldChg chg="add">
        <pc:chgData name="Mirko Martini" userId="S::mirko.martini3@unibo.it::cdbaad5f-0ab6-420b-a02a-a1dfc07cff66" providerId="AD" clId="Web-{EC8FCD9B-A2D8-1CE6-2521-A94C30348641}" dt="2025-09-26T15:18:16.491" v="4"/>
        <pc:sldMkLst>
          <pc:docMk/>
          <pc:sldMk cId="0" sldId="324"/>
        </pc:sldMkLst>
      </pc:sldChg>
      <pc:sldChg chg="add">
        <pc:chgData name="Mirko Martini" userId="S::mirko.martini3@unibo.it::cdbaad5f-0ab6-420b-a02a-a1dfc07cff66" providerId="AD" clId="Web-{EC8FCD9B-A2D8-1CE6-2521-A94C30348641}" dt="2025-09-26T15:18:16.522" v="5"/>
        <pc:sldMkLst>
          <pc:docMk/>
          <pc:sldMk cId="0" sldId="325"/>
        </pc:sldMkLst>
      </pc:sldChg>
      <pc:sldMasterChg chg="addSldLayout">
        <pc:chgData name="Mirko Martini" userId="S::mirko.martini3@unibo.it::cdbaad5f-0ab6-420b-a02a-a1dfc07cff66" providerId="AD" clId="Web-{EC8FCD9B-A2D8-1CE6-2521-A94C30348641}" dt="2025-09-26T15:18:16.038" v="0"/>
        <pc:sldMasterMkLst>
          <pc:docMk/>
          <pc:sldMasterMk cId="1801931499" sldId="2147483648"/>
        </pc:sldMasterMkLst>
        <pc:sldLayoutChg chg="add">
          <pc:chgData name="Mirko Martini" userId="S::mirko.martini3@unibo.it::cdbaad5f-0ab6-420b-a02a-a1dfc07cff66" providerId="AD" clId="Web-{EC8FCD9B-A2D8-1CE6-2521-A94C30348641}" dt="2025-09-26T15:18:16.038" v="0"/>
          <pc:sldLayoutMkLst>
            <pc:docMk/>
            <pc:sldMasterMk cId="1801931499" sldId="2147483648"/>
            <pc:sldLayoutMk cId="2002758786" sldId="2147483660"/>
          </pc:sldLayoutMkLst>
        </pc:sldLayoutChg>
      </pc:sldMasterChg>
    </pc:docChg>
  </pc:docChgLst>
</pc:chgInfo>
</file>

<file path=ppt/media/image1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192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446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842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027587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18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39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08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98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8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09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81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57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93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NewspaperBlowup3.pdf" descr="NewspaperBlowup3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139" y="1062769"/>
            <a:ext cx="7527722" cy="4732463"/>
          </a:xfrm>
          <a:prstGeom prst="rect">
            <a:avLst/>
          </a:prstGeom>
          <a:ln w="12700">
            <a:miter lim="400000"/>
          </a:ln>
        </p:spPr>
      </p:pic>
      <p:sp>
        <p:nvSpPr>
          <p:cNvPr id="437" name="De novo Assembly"/>
          <p:cNvSpPr txBox="1"/>
          <p:nvPr/>
        </p:nvSpPr>
        <p:spPr>
          <a:xfrm>
            <a:off x="3024188" y="92367"/>
            <a:ext cx="6143625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defTabSz="321457">
              <a:spcBef>
                <a:spcPts val="1828"/>
              </a:spcBef>
              <a:buClr>
                <a:srgbClr val="749900"/>
              </a:buClr>
              <a:buFont typeface="Lucida Grande"/>
              <a:tabLst>
                <a:tab pos="660773" algn="l"/>
              </a:tabLst>
              <a:defRPr sz="4000">
                <a:solidFill>
                  <a:srgbClr val="FF2600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sz="2812" b="1" i="1">
                <a:latin typeface="Gill Sans"/>
                <a:ea typeface="Gill Sans"/>
                <a:cs typeface="Gill Sans"/>
                <a:sym typeface="Gill Sans"/>
              </a:rPr>
              <a:t>De novo</a:t>
            </a:r>
            <a:r>
              <a:rPr sz="2812"/>
              <a:t> Assembly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Risolvere il problema del NY Times è molto più complesso rispetto a risolvere un puzzle tradizionale:…"/>
          <p:cNvSpPr txBox="1">
            <a:spLocks noGrp="1"/>
          </p:cNvSpPr>
          <p:nvPr>
            <p:ph type="body" idx="4294967295"/>
          </p:nvPr>
        </p:nvSpPr>
        <p:spPr>
          <a:xfrm>
            <a:off x="1770408" y="3073941"/>
            <a:ext cx="8651185" cy="3257570"/>
          </a:xfrm>
          <a:prstGeom prst="rect">
            <a:avLst/>
          </a:prstGeom>
        </p:spPr>
        <p:txBody>
          <a:bodyPr lIns="45719" tIns="45719" rIns="45719" bIns="45719" anchor="t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341548" indent="-341548" defTabSz="642915">
              <a:spcBef>
                <a:spcPts val="352"/>
              </a:spcBef>
              <a:buClr>
                <a:srgbClr val="FF2600"/>
              </a:buClr>
              <a:buSzPct val="100000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Risolvere il problema del NY Times è molto più complesso rispetto a risolvere un puzzle tradizionale:</a:t>
            </a:r>
          </a:p>
          <a:p>
            <a:pPr marL="560008" lvl="1" indent="-317798" defTabSz="642915">
              <a:spcBef>
                <a:spcPts val="281"/>
              </a:spcBef>
              <a:buClr>
                <a:srgbClr val="FF2600"/>
              </a:buClr>
              <a:buSzPct val="100000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Abbiamo copie multiple della stessa edizione del giornale.</a:t>
            </a:r>
          </a:p>
          <a:p>
            <a:pPr marL="560008" lvl="1" indent="-317798" defTabSz="642915">
              <a:spcBef>
                <a:spcPts val="281"/>
              </a:spcBef>
              <a:buClr>
                <a:srgbClr val="FF2600"/>
              </a:buClr>
              <a:buSzPct val="100000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Inoltre alcuni pezzi sono mancanti perché perduti durante l’esplosione.</a:t>
            </a:r>
          </a:p>
          <a:p>
            <a:pPr marL="560008" lvl="1" indent="-317798" defTabSz="642915">
              <a:spcBef>
                <a:spcPts val="281"/>
              </a:spcBef>
              <a:buClr>
                <a:srgbClr val="FF2600"/>
              </a:buClr>
              <a:buSzPct val="100000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endParaRPr/>
          </a:p>
          <a:p>
            <a:pPr marL="341548" indent="-341548" defTabSz="642915">
              <a:spcBef>
                <a:spcPts val="352"/>
              </a:spcBef>
              <a:buClr>
                <a:srgbClr val="FF2600"/>
              </a:buClr>
              <a:buSzPct val="100000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Occorre utilizzare la sovrapposizione di piccoli pezzi di giornale per riuscire a leggere quello che era scritto nella copia integra.</a:t>
            </a:r>
          </a:p>
          <a:p>
            <a:pPr marL="341548" indent="-341548" defTabSz="642915">
              <a:spcBef>
                <a:spcPts val="352"/>
              </a:spcBef>
              <a:buClr>
                <a:srgbClr val="FF2600"/>
              </a:buClr>
              <a:buSzPct val="100000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endParaRPr/>
          </a:p>
          <a:p>
            <a:pPr marL="341548" indent="-341548" defTabSz="642915">
              <a:spcBef>
                <a:spcPts val="352"/>
              </a:spcBef>
              <a:buClr>
                <a:srgbClr val="FF2600"/>
              </a:buClr>
              <a:buSzPct val="100000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Si tratta di un “overlap puzzle” molto complesso.</a:t>
            </a:r>
          </a:p>
        </p:txBody>
      </p:sp>
      <p:sp>
        <p:nvSpPr>
          <p:cNvPr id="440" name="De novo Assembly"/>
          <p:cNvSpPr txBox="1"/>
          <p:nvPr/>
        </p:nvSpPr>
        <p:spPr>
          <a:xfrm>
            <a:off x="3024188" y="92367"/>
            <a:ext cx="6143625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defTabSz="321457">
              <a:spcBef>
                <a:spcPts val="1828"/>
              </a:spcBef>
              <a:buClr>
                <a:srgbClr val="749900"/>
              </a:buClr>
              <a:buFont typeface="Lucida Grande"/>
              <a:tabLst>
                <a:tab pos="660773" algn="l"/>
              </a:tabLst>
              <a:defRPr sz="4000">
                <a:solidFill>
                  <a:srgbClr val="FF2600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sz="2812" b="1" i="1">
                <a:latin typeface="Gill Sans"/>
                <a:ea typeface="Gill Sans"/>
                <a:cs typeface="Gill Sans"/>
                <a:sym typeface="Gill Sans"/>
              </a:rPr>
              <a:t>De novo</a:t>
            </a:r>
            <a:r>
              <a:rPr sz="2812"/>
              <a:t> Assembly</a:t>
            </a:r>
          </a:p>
        </p:txBody>
      </p:sp>
      <p:grpSp>
        <p:nvGrpSpPr>
          <p:cNvPr id="445" name="Group"/>
          <p:cNvGrpSpPr/>
          <p:nvPr/>
        </p:nvGrpSpPr>
        <p:grpSpPr>
          <a:xfrm>
            <a:off x="5204607" y="900767"/>
            <a:ext cx="1782787" cy="1782786"/>
            <a:chOff x="0" y="0"/>
            <a:chExt cx="2535517" cy="2535517"/>
          </a:xfrm>
        </p:grpSpPr>
        <p:pic>
          <p:nvPicPr>
            <p:cNvPr id="441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6186" y="568440"/>
              <a:ext cx="2303146" cy="13986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444" name="Group"/>
            <p:cNvGrpSpPr/>
            <p:nvPr/>
          </p:nvGrpSpPr>
          <p:grpSpPr>
            <a:xfrm>
              <a:off x="0" y="0"/>
              <a:ext cx="2535518" cy="2535518"/>
              <a:chOff x="0" y="0"/>
              <a:chExt cx="2535517" cy="2535517"/>
            </a:xfrm>
          </p:grpSpPr>
          <p:sp>
            <p:nvSpPr>
              <p:cNvPr id="442" name="Circle"/>
              <p:cNvSpPr/>
              <p:nvPr/>
            </p:nvSpPr>
            <p:spPr>
              <a:xfrm>
                <a:off x="0" y="0"/>
                <a:ext cx="2535518" cy="2535518"/>
              </a:xfrm>
              <a:prstGeom prst="ellipse">
                <a:avLst/>
              </a:prstGeom>
              <a:noFill/>
              <a:ln w="88900" cap="flat">
                <a:solidFill>
                  <a:srgbClr val="FF0000"/>
                </a:solidFill>
                <a:prstDash val="solid"/>
                <a:round/>
              </a:ln>
              <a:effectLst/>
            </p:spPr>
            <p:txBody>
              <a:bodyPr wrap="square" lIns="32146" tIns="32146" rIns="32146" bIns="32146" numCol="1" anchor="t">
                <a:noAutofit/>
              </a:bodyPr>
              <a:lstStyle>
                <a:defPPr marL="0" marR="0" indent="0" algn="l" defTabSz="76535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150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1pPr>
                <a:lvl2pPr marL="0" marR="0" indent="191338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2pPr>
                <a:lvl3pPr marL="0" marR="0" indent="382676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3pPr>
                <a:lvl4pPr marL="0" marR="0" indent="574015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4pPr>
                <a:lvl5pPr marL="0" marR="0" indent="765353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5pPr>
                <a:lvl6pPr marL="0" marR="0" indent="956691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6pPr>
                <a:lvl7pPr marL="0" marR="0" indent="1148029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7pPr>
                <a:lvl8pPr marL="0" marR="0" indent="1339367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8pPr>
                <a:lvl9pPr marL="0" marR="0" indent="1530706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9pPr>
              </a:lstStyle>
              <a:p>
                <a:pPr algn="l" defTabSz="642915">
                  <a:defRPr sz="1800">
                    <a:latin typeface="Arial"/>
                    <a:ea typeface="Arial"/>
                    <a:cs typeface="Arial"/>
                    <a:sym typeface="Arial"/>
                  </a:defRPr>
                </a:pPr>
                <a:endParaRPr sz="1266"/>
              </a:p>
            </p:txBody>
          </p:sp>
          <p:sp>
            <p:nvSpPr>
              <p:cNvPr id="443" name="Line"/>
              <p:cNvSpPr/>
              <p:nvPr/>
            </p:nvSpPr>
            <p:spPr>
              <a:xfrm flipV="1">
                <a:off x="371190" y="371190"/>
                <a:ext cx="1793138" cy="1793138"/>
              </a:xfrm>
              <a:prstGeom prst="line">
                <a:avLst/>
              </a:prstGeom>
              <a:noFill/>
              <a:ln w="88900" cap="flat">
                <a:solidFill>
                  <a:srgbClr val="FF0000"/>
                </a:solidFill>
                <a:prstDash val="solid"/>
                <a:round/>
              </a:ln>
              <a:effectLst/>
            </p:spPr>
            <p:txBody>
              <a:bodyPr wrap="square" lIns="32146" tIns="32146" rIns="32146" bIns="32146" numCol="1" anchor="t">
                <a:noAutofit/>
              </a:bodyPr>
              <a:lstStyle>
                <a:defPPr marL="0" marR="0" indent="0" algn="l" defTabSz="765353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1507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</a:defRPr>
                </a:defPPr>
                <a:lvl1pPr marL="0" marR="0" indent="0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1pPr>
                <a:lvl2pPr marL="0" marR="0" indent="191338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2pPr>
                <a:lvl3pPr marL="0" marR="0" indent="382676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3pPr>
                <a:lvl4pPr marL="0" marR="0" indent="574015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4pPr>
                <a:lvl5pPr marL="0" marR="0" indent="765353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5pPr>
                <a:lvl6pPr marL="0" marR="0" indent="956691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6pPr>
                <a:lvl7pPr marL="0" marR="0" indent="1148029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7pPr>
                <a:lvl8pPr marL="0" marR="0" indent="1339367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8pPr>
                <a:lvl9pPr marL="0" marR="0" indent="1530706" algn="ctr" defTabSz="488975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3013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Helvetica Light"/>
                  </a:defRPr>
                </a:lvl9pPr>
              </a:lstStyle>
              <a:p>
                <a:pPr algn="l" defTabSz="321457">
                  <a:defRPr sz="1200"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 sz="844"/>
              </a:p>
            </p:txBody>
          </p:sp>
        </p:grp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roup"/>
          <p:cNvGrpSpPr/>
          <p:nvPr/>
        </p:nvGrpSpPr>
        <p:grpSpPr>
          <a:xfrm>
            <a:off x="2153071" y="1199453"/>
            <a:ext cx="7814168" cy="4459094"/>
            <a:chOff x="0" y="0"/>
            <a:chExt cx="11113481" cy="6341821"/>
          </a:xfrm>
        </p:grpSpPr>
        <p:pic>
          <p:nvPicPr>
            <p:cNvPr id="447" name="ReadGeneration2.pdf" descr="ReadGeneration2.pdf"/>
            <p:cNvPicPr>
              <a:picLocks noChangeAspect="1"/>
            </p:cNvPicPr>
            <p:nvPr/>
          </p:nvPicPr>
          <p:blipFill>
            <a:blip r:embed="rId2"/>
            <a:srcRect t="13333" r="134" b="58999"/>
            <a:stretch>
              <a:fillRect/>
            </a:stretch>
          </p:blipFill>
          <p:spPr>
            <a:xfrm>
              <a:off x="101958" y="590509"/>
              <a:ext cx="11011524" cy="12702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48" name="ReadGeneration2.pdf" descr="ReadGeneration2.pdf"/>
            <p:cNvPicPr>
              <a:picLocks noChangeAspect="1"/>
            </p:cNvPicPr>
            <p:nvPr/>
          </p:nvPicPr>
          <p:blipFill>
            <a:blip r:embed="rId3"/>
            <a:srcRect t="77778"/>
            <a:stretch>
              <a:fillRect/>
            </a:stretch>
          </p:blipFill>
          <p:spPr>
            <a:xfrm>
              <a:off x="0" y="3343390"/>
              <a:ext cx="11026329" cy="10195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49" name="Multiple (Unsequenced) Genome Copies"/>
            <p:cNvSpPr txBox="1"/>
            <p:nvPr/>
          </p:nvSpPr>
          <p:spPr>
            <a:xfrm>
              <a:off x="274013" y="0"/>
              <a:ext cx="6545607" cy="584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146" tIns="32146" rIns="32146" bIns="32146" numCol="1" anchor="t">
              <a:noAutofit/>
            </a:bodyPr>
            <a:lstStyle>
              <a:defPPr marL="0" marR="0" indent="0" algn="l" defTabSz="765353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507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1pPr>
              <a:lvl2pPr marL="0" marR="0" indent="191338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2pPr>
              <a:lvl3pPr marL="0" marR="0" indent="38267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3pPr>
              <a:lvl4pPr marL="0" marR="0" indent="574015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4pPr>
              <a:lvl5pPr marL="0" marR="0" indent="765353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5pPr>
              <a:lvl6pPr marL="0" marR="0" indent="956691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6pPr>
              <a:lvl7pPr marL="0" marR="0" indent="1148029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7pPr>
              <a:lvl8pPr marL="0" marR="0" indent="1339367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8pPr>
              <a:lvl9pPr marL="0" marR="0" indent="153070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pPr>
                <a:defRPr sz="1800">
                  <a:latin typeface="Arial"/>
                  <a:ea typeface="Arial"/>
                  <a:cs typeface="Arial"/>
                  <a:sym typeface="Arial"/>
                </a:defRPr>
              </a:pPr>
              <a:r>
                <a:rPr sz="1406">
                  <a:latin typeface="Lucida Sans Unicode"/>
                  <a:ea typeface="Lucida Sans Unicode"/>
                  <a:cs typeface="Lucida Sans Unicode"/>
                  <a:sym typeface="Lucida Sans Unicode"/>
                </a:rPr>
                <a:t>Multiple (Unsequenced) Genome Copies</a:t>
              </a:r>
            </a:p>
          </p:txBody>
        </p:sp>
        <p:sp>
          <p:nvSpPr>
            <p:cNvPr id="450" name="Reads"/>
            <p:cNvSpPr txBox="1"/>
            <p:nvPr/>
          </p:nvSpPr>
          <p:spPr>
            <a:xfrm>
              <a:off x="305875" y="2833597"/>
              <a:ext cx="1090061" cy="584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146" tIns="32146" rIns="32146" bIns="32146" numCol="1" anchor="t">
              <a:noAutofit/>
            </a:bodyPr>
            <a:lstStyle>
              <a:defPPr marL="0" marR="0" indent="0" algn="l" defTabSz="765353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507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1pPr>
              <a:lvl2pPr marL="0" marR="0" indent="191338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2pPr>
              <a:lvl3pPr marL="0" marR="0" indent="38267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3pPr>
              <a:lvl4pPr marL="0" marR="0" indent="574015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4pPr>
              <a:lvl5pPr marL="0" marR="0" indent="765353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5pPr>
              <a:lvl6pPr marL="0" marR="0" indent="956691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6pPr>
              <a:lvl7pPr marL="0" marR="0" indent="1148029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7pPr>
              <a:lvl8pPr marL="0" marR="0" indent="1339367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8pPr>
              <a:lvl9pPr marL="0" marR="0" indent="153070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pPr>
                <a:defRPr sz="1800">
                  <a:latin typeface="Arial"/>
                  <a:ea typeface="Arial"/>
                  <a:cs typeface="Arial"/>
                  <a:sym typeface="Arial"/>
                </a:defRPr>
              </a:pPr>
              <a:r>
                <a:rPr sz="1406">
                  <a:latin typeface="Lucida Sans Unicode"/>
                  <a:ea typeface="Lucida Sans Unicode"/>
                  <a:cs typeface="Lucida Sans Unicode"/>
                  <a:sym typeface="Lucida Sans Unicode"/>
                </a:rPr>
                <a:t>Reads</a:t>
              </a:r>
            </a:p>
          </p:txBody>
        </p:sp>
        <p:pic>
          <p:nvPicPr>
            <p:cNvPr id="451" name="ReadGeneration2.pdf" descr="ReadGeneration2.pdf"/>
            <p:cNvPicPr>
              <a:picLocks noChangeAspect="1"/>
            </p:cNvPicPr>
            <p:nvPr/>
          </p:nvPicPr>
          <p:blipFill>
            <a:blip r:embed="rId3"/>
            <a:srcRect t="13333" r="1060" b="84443"/>
            <a:stretch>
              <a:fillRect/>
            </a:stretch>
          </p:blipFill>
          <p:spPr>
            <a:xfrm>
              <a:off x="203917" y="5777650"/>
              <a:ext cx="10909565" cy="1019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52" name="Sequenced Genome"/>
            <p:cNvSpPr txBox="1"/>
            <p:nvPr/>
          </p:nvSpPr>
          <p:spPr>
            <a:xfrm>
              <a:off x="305875" y="5325209"/>
              <a:ext cx="4384219" cy="584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146" tIns="32146" rIns="32146" bIns="32146" numCol="1" anchor="t">
              <a:noAutofit/>
            </a:bodyPr>
            <a:lstStyle>
              <a:defPPr marL="0" marR="0" indent="0" algn="l" defTabSz="765353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507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1pPr>
              <a:lvl2pPr marL="0" marR="0" indent="191338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2pPr>
              <a:lvl3pPr marL="0" marR="0" indent="38267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3pPr>
              <a:lvl4pPr marL="0" marR="0" indent="574015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4pPr>
              <a:lvl5pPr marL="0" marR="0" indent="765353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5pPr>
              <a:lvl6pPr marL="0" marR="0" indent="956691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6pPr>
              <a:lvl7pPr marL="0" marR="0" indent="1148029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7pPr>
              <a:lvl8pPr marL="0" marR="0" indent="1339367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8pPr>
              <a:lvl9pPr marL="0" marR="0" indent="153070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pPr>
                <a:defRPr sz="1800">
                  <a:latin typeface="Arial"/>
                  <a:ea typeface="Arial"/>
                  <a:cs typeface="Arial"/>
                  <a:sym typeface="Arial"/>
                </a:defRPr>
              </a:pPr>
              <a:r>
                <a:rPr sz="1406">
                  <a:latin typeface="Lucida Sans Unicode"/>
                  <a:ea typeface="Lucida Sans Unicode"/>
                  <a:cs typeface="Lucida Sans Unicode"/>
                  <a:sym typeface="Lucida Sans Unicode"/>
                </a:rPr>
                <a:t>Sequenced Genome</a:t>
              </a:r>
            </a:p>
          </p:txBody>
        </p:sp>
        <p:sp>
          <p:nvSpPr>
            <p:cNvPr id="453" name="…GGCATGCGTCAGAAACTATCATAGCTAGATCGTACGTAGCC…"/>
            <p:cNvSpPr txBox="1"/>
            <p:nvPr/>
          </p:nvSpPr>
          <p:spPr>
            <a:xfrm>
              <a:off x="195420" y="5811637"/>
              <a:ext cx="9334001" cy="5301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146" tIns="32146" rIns="32146" bIns="32146" numCol="1" anchor="t">
              <a:noAutofit/>
            </a:bodyPr>
            <a:lstStyle>
              <a:defPPr marL="0" marR="0" indent="0" algn="l" defTabSz="765353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507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1pPr>
              <a:lvl2pPr marL="0" marR="0" indent="191338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2pPr>
              <a:lvl3pPr marL="0" marR="0" indent="38267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3pPr>
              <a:lvl4pPr marL="0" marR="0" indent="574015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4pPr>
              <a:lvl5pPr marL="0" marR="0" indent="765353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5pPr>
              <a:lvl6pPr marL="0" marR="0" indent="956691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6pPr>
              <a:lvl7pPr marL="0" marR="0" indent="1148029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7pPr>
              <a:lvl8pPr marL="0" marR="0" indent="1339367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8pPr>
              <a:lvl9pPr marL="0" marR="0" indent="153070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pPr algn="l" defTabSz="642915">
                <a:defRPr sz="1800">
                  <a:latin typeface="Arial"/>
                  <a:ea typeface="Arial"/>
                  <a:cs typeface="Arial"/>
                  <a:sym typeface="Arial"/>
                </a:defRPr>
              </a:pPr>
              <a:r>
                <a:rPr sz="1406">
                  <a:latin typeface="Lucida Console"/>
                  <a:ea typeface="Lucida Console"/>
                  <a:cs typeface="Lucida Console"/>
                  <a:sym typeface="Lucida Console"/>
                </a:rPr>
                <a:t>…</a:t>
              </a:r>
              <a:r>
                <a:rPr sz="1266">
                  <a:latin typeface="Lucida Console"/>
                  <a:ea typeface="Lucida Console"/>
                  <a:cs typeface="Lucida Console"/>
                  <a:sym typeface="Lucida Console"/>
                </a:rPr>
                <a:t>GGCATGCGTCAGAAACTATCATAGCTAGATCGTACGTAGCC</a:t>
              </a:r>
              <a:r>
                <a:rPr sz="1406">
                  <a:latin typeface="Lucida Console"/>
                  <a:ea typeface="Lucida Console"/>
                  <a:cs typeface="Lucida Console"/>
                  <a:sym typeface="Lucida Console"/>
                </a:rPr>
                <a:t>…</a:t>
              </a:r>
            </a:p>
          </p:txBody>
        </p:sp>
        <p:pic>
          <p:nvPicPr>
            <p:cNvPr id="454" name="ReadGeneration2.pdf" descr="ReadGeneration2.pdf"/>
            <p:cNvPicPr>
              <a:picLocks noChangeAspect="1"/>
            </p:cNvPicPr>
            <p:nvPr/>
          </p:nvPicPr>
          <p:blipFill>
            <a:blip r:embed="rId3"/>
            <a:srcRect l="37121" t="44444" r="38836" b="33332"/>
            <a:stretch>
              <a:fillRect/>
            </a:stretch>
          </p:blipFill>
          <p:spPr>
            <a:xfrm>
              <a:off x="4384217" y="4307748"/>
              <a:ext cx="2650923" cy="10195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5" name="ReadGeneration2.pdf" descr="ReadGeneration2.pdf"/>
            <p:cNvPicPr>
              <a:picLocks noChangeAspect="1"/>
            </p:cNvPicPr>
            <p:nvPr/>
          </p:nvPicPr>
          <p:blipFill>
            <a:blip r:embed="rId4"/>
            <a:srcRect l="36062" t="45445" r="38046" b="33332"/>
            <a:stretch>
              <a:fillRect/>
            </a:stretch>
          </p:blipFill>
          <p:spPr>
            <a:xfrm>
              <a:off x="4282258" y="1907474"/>
              <a:ext cx="2854841" cy="9728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56" name="Read Generation"/>
            <p:cNvSpPr txBox="1"/>
            <p:nvPr/>
          </p:nvSpPr>
          <p:spPr>
            <a:xfrm>
              <a:off x="7239056" y="2064660"/>
              <a:ext cx="2807127" cy="584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146" tIns="32146" rIns="32146" bIns="32146" numCol="1" anchor="t">
              <a:noAutofit/>
            </a:bodyPr>
            <a:lstStyle>
              <a:defPPr marL="0" marR="0" indent="0" algn="l" defTabSz="765353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507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1pPr>
              <a:lvl2pPr marL="0" marR="0" indent="191338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2pPr>
              <a:lvl3pPr marL="0" marR="0" indent="38267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3pPr>
              <a:lvl4pPr marL="0" marR="0" indent="574015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4pPr>
              <a:lvl5pPr marL="0" marR="0" indent="765353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5pPr>
              <a:lvl6pPr marL="0" marR="0" indent="956691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6pPr>
              <a:lvl7pPr marL="0" marR="0" indent="1148029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7pPr>
              <a:lvl8pPr marL="0" marR="0" indent="1339367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8pPr>
              <a:lvl9pPr marL="0" marR="0" indent="153070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pPr>
                <a:defRPr sz="1800">
                  <a:latin typeface="Arial"/>
                  <a:ea typeface="Arial"/>
                  <a:cs typeface="Arial"/>
                  <a:sym typeface="Arial"/>
                </a:defRPr>
              </a:pPr>
              <a:r>
                <a:rPr sz="1406">
                  <a:latin typeface="Lucida Sans Unicode"/>
                  <a:ea typeface="Lucida Sans Unicode"/>
                  <a:cs typeface="Lucida Sans Unicode"/>
                  <a:sym typeface="Lucida Sans Unicode"/>
                </a:rPr>
                <a:t>Read Generation</a:t>
              </a:r>
            </a:p>
          </p:txBody>
        </p:sp>
        <p:sp>
          <p:nvSpPr>
            <p:cNvPr id="457" name="Fragment Assembly"/>
            <p:cNvSpPr txBox="1"/>
            <p:nvPr/>
          </p:nvSpPr>
          <p:spPr>
            <a:xfrm>
              <a:off x="7239056" y="4486175"/>
              <a:ext cx="3241081" cy="5842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146" tIns="32146" rIns="32146" bIns="32146" numCol="1" anchor="t">
              <a:noAutofit/>
            </a:bodyPr>
            <a:lstStyle>
              <a:defPPr marL="0" marR="0" indent="0" algn="l" defTabSz="765353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507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1pPr>
              <a:lvl2pPr marL="0" marR="0" indent="191338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2pPr>
              <a:lvl3pPr marL="0" marR="0" indent="38267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3pPr>
              <a:lvl4pPr marL="0" marR="0" indent="574015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4pPr>
              <a:lvl5pPr marL="0" marR="0" indent="765353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5pPr>
              <a:lvl6pPr marL="0" marR="0" indent="956691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6pPr>
              <a:lvl7pPr marL="0" marR="0" indent="1148029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7pPr>
              <a:lvl8pPr marL="0" marR="0" indent="1339367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8pPr>
              <a:lvl9pPr marL="0" marR="0" indent="1530706" algn="ctr" defTabSz="488975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3013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Light"/>
                </a:defRPr>
              </a:lvl9pPr>
            </a:lstStyle>
            <a:p>
              <a:pPr>
                <a:defRPr sz="1800">
                  <a:latin typeface="Arial"/>
                  <a:ea typeface="Arial"/>
                  <a:cs typeface="Arial"/>
                  <a:sym typeface="Arial"/>
                </a:defRPr>
              </a:pPr>
              <a:r>
                <a:rPr sz="1406">
                  <a:latin typeface="Lucida Sans Unicode"/>
                  <a:ea typeface="Lucida Sans Unicode"/>
                  <a:cs typeface="Lucida Sans Unicode"/>
                  <a:sym typeface="Lucida Sans Unicode"/>
                </a:rPr>
                <a:t>Fragment Assembly</a:t>
              </a:r>
            </a:p>
          </p:txBody>
        </p:sp>
      </p:grpSp>
      <p:sp>
        <p:nvSpPr>
          <p:cNvPr id="459" name="De novo Assembly"/>
          <p:cNvSpPr txBox="1"/>
          <p:nvPr/>
        </p:nvSpPr>
        <p:spPr>
          <a:xfrm>
            <a:off x="3024188" y="92367"/>
            <a:ext cx="6143625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defTabSz="321457">
              <a:spcBef>
                <a:spcPts val="1828"/>
              </a:spcBef>
              <a:buClr>
                <a:srgbClr val="749900"/>
              </a:buClr>
              <a:buFont typeface="Lucida Grande"/>
              <a:tabLst>
                <a:tab pos="660773" algn="l"/>
              </a:tabLst>
              <a:defRPr sz="4000">
                <a:solidFill>
                  <a:srgbClr val="FF2600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sz="2812" b="1" i="1">
                <a:latin typeface="Gill Sans"/>
                <a:ea typeface="Gill Sans"/>
                <a:cs typeface="Gill Sans"/>
                <a:sym typeface="Gill Sans"/>
              </a:rPr>
              <a:t>De novo</a:t>
            </a:r>
            <a:r>
              <a:rPr sz="2812"/>
              <a:t> Assembly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Nell’esempio del NY Times, abbiamo regole di linguaggio e sintassi che, insieme al buonsenso, ci vengono incontro semplificando il problema. Di contro, il “linguaggio” del DNA è largamente sconosciuto ed estremamente ridondante.…"/>
          <p:cNvSpPr txBox="1"/>
          <p:nvPr/>
        </p:nvSpPr>
        <p:spPr>
          <a:xfrm>
            <a:off x="1981200" y="4151938"/>
            <a:ext cx="8229601" cy="1792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>
            <a:spAutoFit/>
          </a:bodyPr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321457" indent="-321457" algn="l" defTabSz="642915">
              <a:spcBef>
                <a:spcPts val="281"/>
              </a:spcBef>
              <a:buClr>
                <a:srgbClr val="FF2600"/>
              </a:buClr>
              <a:buSzPct val="100000"/>
              <a:buFont typeface="Times New Roman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Nell’esempio del NY Times, abbiamo regole di linguaggio e sintassi che, insieme al buonsenso, ci vengono incontro semplificando il problema. Di contro, il “linguaggio” del DNA è largamente sconosciuto ed estremamente ridondante.</a:t>
            </a:r>
          </a:p>
          <a:p>
            <a:pPr marL="321457" indent="-321457" algn="l" defTabSz="642915">
              <a:spcBef>
                <a:spcPts val="281"/>
              </a:spcBef>
              <a:buClr>
                <a:srgbClr val="FF2600"/>
              </a:buClr>
              <a:buSzPct val="100000"/>
              <a:buFont typeface="Times New Roman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endParaRPr sz="1758"/>
          </a:p>
          <a:p>
            <a:pPr marL="321457" indent="-321457" algn="l" defTabSz="642915">
              <a:spcBef>
                <a:spcPts val="281"/>
              </a:spcBef>
              <a:buClr>
                <a:srgbClr val="FF2600"/>
              </a:buClr>
              <a:buSzPct val="100000"/>
              <a:buFont typeface="Times New Roman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Ci sono moltissime stringhe di sequenze ripetute nei genomi (50% del genoma umano è formato da repeats).</a:t>
            </a:r>
          </a:p>
        </p:txBody>
      </p:sp>
      <p:pic>
        <p:nvPicPr>
          <p:cNvPr id="462" name="Language2.pdf" descr="Language2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619" y="2207485"/>
            <a:ext cx="5592763" cy="1368425"/>
          </a:xfrm>
          <a:prstGeom prst="rect">
            <a:avLst/>
          </a:prstGeom>
          <a:ln w="12700">
            <a:miter lim="400000"/>
          </a:ln>
        </p:spPr>
      </p:pic>
      <p:pic>
        <p:nvPicPr>
          <p:cNvPr id="463" name="Language1.pdf" descr="Language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875" y="991693"/>
            <a:ext cx="5556251" cy="639763"/>
          </a:xfrm>
          <a:prstGeom prst="rect">
            <a:avLst/>
          </a:prstGeom>
          <a:ln w="12700">
            <a:miter lim="400000"/>
          </a:ln>
        </p:spPr>
      </p:pic>
      <p:sp>
        <p:nvSpPr>
          <p:cNvPr id="464" name="De novo Assembly"/>
          <p:cNvSpPr txBox="1"/>
          <p:nvPr/>
        </p:nvSpPr>
        <p:spPr>
          <a:xfrm>
            <a:off x="3024188" y="92367"/>
            <a:ext cx="6143625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defTabSz="321457">
              <a:spcBef>
                <a:spcPts val="1828"/>
              </a:spcBef>
              <a:buClr>
                <a:srgbClr val="749900"/>
              </a:buClr>
              <a:buFont typeface="Lucida Grande"/>
              <a:tabLst>
                <a:tab pos="660773" algn="l"/>
              </a:tabLst>
              <a:defRPr sz="4000">
                <a:solidFill>
                  <a:srgbClr val="FF2600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sz="2812" b="1" i="1">
                <a:latin typeface="Gill Sans"/>
                <a:ea typeface="Gill Sans"/>
                <a:cs typeface="Gill Sans"/>
                <a:sym typeface="Gill Sans"/>
              </a:rPr>
              <a:t>De novo</a:t>
            </a:r>
            <a:r>
              <a:rPr sz="2812"/>
              <a:t> Assembly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88" y="2395965"/>
            <a:ext cx="4952824" cy="4403886"/>
          </a:xfrm>
          <a:prstGeom prst="rect">
            <a:avLst/>
          </a:prstGeom>
          <a:ln w="12700">
            <a:miter lim="400000"/>
          </a:ln>
        </p:spPr>
      </p:pic>
      <p:sp>
        <p:nvSpPr>
          <p:cNvPr id="467" name="Analogia con “Triazzle”:…"/>
          <p:cNvSpPr txBox="1"/>
          <p:nvPr/>
        </p:nvSpPr>
        <p:spPr>
          <a:xfrm>
            <a:off x="1810744" y="1018897"/>
            <a:ext cx="8570513" cy="1231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l" defTabSz="642915">
              <a:spcBef>
                <a:spcPts val="281"/>
              </a:spcBef>
              <a:buClr>
                <a:srgbClr val="000000"/>
              </a:buClr>
              <a:buFont typeface="Times New Roman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Analogia con “Triazzle”: </a:t>
            </a:r>
          </a:p>
          <a:p>
            <a:pPr marL="482186" indent="-160729" algn="l" defTabSz="642915">
              <a:spcBef>
                <a:spcPts val="281"/>
              </a:spcBef>
              <a:buClr>
                <a:srgbClr val="FF2600"/>
              </a:buClr>
              <a:buSzPct val="100000"/>
              <a:buFont typeface="Times New Roman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Contengono molte figure ripetute ed esistono molte opzioni possibili di posizionamento dei pezzi, ma solamente una è corretta. </a:t>
            </a:r>
          </a:p>
          <a:p>
            <a:pPr marL="482186" indent="-160729" algn="l" defTabSz="642915">
              <a:spcBef>
                <a:spcPts val="281"/>
              </a:spcBef>
              <a:buClr>
                <a:srgbClr val="FF2600"/>
              </a:buClr>
              <a:buSzPct val="100000"/>
              <a:buFont typeface="Times New Roman"/>
              <a:buChar char="‣"/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La presenza di ripetizioni rende il puzzle difficile da risolvere anche con soli 16 pezzi.</a:t>
            </a:r>
          </a:p>
        </p:txBody>
      </p:sp>
      <p:sp>
        <p:nvSpPr>
          <p:cNvPr id="468" name="De novo Assembly"/>
          <p:cNvSpPr txBox="1"/>
          <p:nvPr/>
        </p:nvSpPr>
        <p:spPr>
          <a:xfrm>
            <a:off x="3024188" y="92367"/>
            <a:ext cx="6143625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defTabSz="321457">
              <a:spcBef>
                <a:spcPts val="1828"/>
              </a:spcBef>
              <a:buClr>
                <a:srgbClr val="749900"/>
              </a:buClr>
              <a:buFont typeface="Lucida Grande"/>
              <a:tabLst>
                <a:tab pos="660773" algn="l"/>
              </a:tabLst>
              <a:defRPr sz="4000">
                <a:solidFill>
                  <a:srgbClr val="FF2600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sz="2812" b="1" i="1">
                <a:latin typeface="Gill Sans"/>
                <a:ea typeface="Gill Sans"/>
                <a:cs typeface="Gill Sans"/>
                <a:sym typeface="Gill Sans"/>
              </a:rPr>
              <a:t>De novo</a:t>
            </a:r>
            <a:r>
              <a:rPr sz="2812"/>
              <a:t> Assembly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De novo Assembly"/>
          <p:cNvSpPr txBox="1"/>
          <p:nvPr/>
        </p:nvSpPr>
        <p:spPr>
          <a:xfrm>
            <a:off x="3024188" y="92367"/>
            <a:ext cx="6143625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defTabSz="321457">
              <a:spcBef>
                <a:spcPts val="1828"/>
              </a:spcBef>
              <a:buClr>
                <a:srgbClr val="749900"/>
              </a:buClr>
              <a:buFont typeface="Lucida Grande"/>
              <a:tabLst>
                <a:tab pos="660773" algn="l"/>
              </a:tabLst>
              <a:defRPr sz="4000">
                <a:solidFill>
                  <a:srgbClr val="FF2600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sz="2812" b="1" i="1">
                <a:latin typeface="Gill Sans"/>
                <a:ea typeface="Gill Sans"/>
                <a:cs typeface="Gill Sans"/>
                <a:sym typeface="Gill Sans"/>
              </a:rPr>
              <a:t>De novo</a:t>
            </a:r>
            <a:r>
              <a:rPr sz="2812"/>
              <a:t> Assembly</a:t>
            </a:r>
          </a:p>
        </p:txBody>
      </p:sp>
      <p:sp>
        <p:nvSpPr>
          <p:cNvPr id="471" name="Il processo di assemblaggio è reso più complesso da:…"/>
          <p:cNvSpPr txBox="1"/>
          <p:nvPr/>
        </p:nvSpPr>
        <p:spPr>
          <a:xfrm>
            <a:off x="2008214" y="2175579"/>
            <a:ext cx="8175572" cy="2506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l"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Il processo di assemblaggio è reso più complesso da:</a:t>
            </a:r>
          </a:p>
          <a:p>
            <a:pPr algn="l"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endParaRPr sz="1758"/>
          </a:p>
          <a:p>
            <a:pPr algn="l"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1. reads brevi</a:t>
            </a:r>
          </a:p>
          <a:p>
            <a:pPr algn="l"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2. presenza di errori di sequenziamento</a:t>
            </a:r>
          </a:p>
          <a:p>
            <a:pPr algn="l"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3. repeats</a:t>
            </a:r>
          </a:p>
          <a:p>
            <a:pPr algn="l"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4. volume dei dati da processare</a:t>
            </a:r>
          </a:p>
          <a:p>
            <a:pPr algn="l"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endParaRPr sz="1758"/>
          </a:p>
          <a:p>
            <a:pPr algn="l">
              <a:defRPr sz="25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sz="1758"/>
              <a:t>Per cercare di superare queste difficoltà, vengono impiegati metodi di sequenziamento ibridi, utilizzando tecnologie differenti.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8" baseType="lpstr"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</cp:revision>
  <dcterms:created xsi:type="dcterms:W3CDTF">2012-07-30T23:18:30Z</dcterms:created>
  <dcterms:modified xsi:type="dcterms:W3CDTF">2025-09-26T15:18:16Z</dcterms:modified>
</cp:coreProperties>
</file>

<file path=docProps/thumbnail.jpeg>
</file>